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34"/>
  </p:notesMasterIdLst>
  <p:sldIdLst>
    <p:sldId id="262" r:id="rId3"/>
    <p:sldId id="333" r:id="rId4"/>
    <p:sldId id="332" r:id="rId5"/>
    <p:sldId id="334" r:id="rId6"/>
    <p:sldId id="331" r:id="rId7"/>
    <p:sldId id="364" r:id="rId8"/>
    <p:sldId id="363" r:id="rId9"/>
    <p:sldId id="264" r:id="rId10"/>
    <p:sldId id="362" r:id="rId11"/>
    <p:sldId id="345" r:id="rId12"/>
    <p:sldId id="342" r:id="rId13"/>
    <p:sldId id="343" r:id="rId14"/>
    <p:sldId id="335" r:id="rId15"/>
    <p:sldId id="344" r:id="rId16"/>
    <p:sldId id="346" r:id="rId17"/>
    <p:sldId id="347" r:id="rId18"/>
    <p:sldId id="359" r:id="rId19"/>
    <p:sldId id="278" r:id="rId20"/>
    <p:sldId id="348" r:id="rId21"/>
    <p:sldId id="336" r:id="rId22"/>
    <p:sldId id="349" r:id="rId23"/>
    <p:sldId id="351" r:id="rId24"/>
    <p:sldId id="338" r:id="rId25"/>
    <p:sldId id="353" r:id="rId26"/>
    <p:sldId id="354" r:id="rId27"/>
    <p:sldId id="339" r:id="rId28"/>
    <p:sldId id="355" r:id="rId29"/>
    <p:sldId id="358" r:id="rId30"/>
    <p:sldId id="356" r:id="rId31"/>
    <p:sldId id="357" r:id="rId32"/>
    <p:sldId id="302" r:id="rId33"/>
  </p:sldIdLst>
  <p:sldSz cx="24384000" cy="13716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1F54"/>
    <a:srgbClr val="5C4471"/>
    <a:srgbClr val="48B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048" autoAdjust="0"/>
  </p:normalViewPr>
  <p:slideViewPr>
    <p:cSldViewPr snapToGrid="0">
      <p:cViewPr varScale="1">
        <p:scale>
          <a:sx n="28" d="100"/>
          <a:sy n="28" d="100"/>
        </p:scale>
        <p:origin x="1044" y="2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7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ee2502fc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5ee2502fc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e2502fc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ee2502fc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859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74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017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717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8540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2284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456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868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e2502fc_2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slide is just for reference and for the assistants to keep when they download the slides</a:t>
            </a:r>
            <a:endParaRPr dirty="0"/>
          </a:p>
        </p:txBody>
      </p:sp>
      <p:sp>
        <p:nvSpPr>
          <p:cNvPr id="222" name="Google Shape;222;g35ee2502fc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784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6076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914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376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605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e2502fc_2_1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35ee2502fc_2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3927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e2502fc_2_2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5ee2502fc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157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0877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23049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71130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e2502fc_2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35ee2502f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080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e2502fc_2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5ee2502fc_2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28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e2502fc_2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35ee2502fc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019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ee2502fc_2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5ee2502fc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855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dbc746a8a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github repo</a:t>
            </a:r>
            <a:endParaRPr dirty="0"/>
          </a:p>
        </p:txBody>
      </p:sp>
      <p:sp>
        <p:nvSpPr>
          <p:cNvPr id="517" name="Google Shape;517;g3dbc746a8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ee2502fc_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5ee2502fc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683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ee2502fc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5ee2502fc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083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e2502fc_2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5ee2502fc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620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e2502fc_2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5ee2502fc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3200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ee2502fc_2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5ee2502fc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3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no logo">
  <p:cSld name="Blank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Cyan">
  <p:cSld name="Blank - Cyan_2">
    <p:bg>
      <p:bgPr>
        <a:solidFill>
          <a:srgbClr val="05BBD3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White">
  <p:cSld name="Blank - White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4" descr="unity-master-blac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50" y="12147718"/>
            <a:ext cx="21099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4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Black">
  <p:cSld name="Blank - Black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5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1">
  <p:cSld name="Blank - Cya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6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6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Generative Art – Made with Unity</a:t>
            </a:r>
            <a:endParaRPr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3">
  <p:cSld name="Blank - Cya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8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8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Generative Art – Made with Unity</a:t>
            </a: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agenta">
  <p:cSld name="Blank - Magenta">
    <p:bg>
      <p:bgPr>
        <a:solidFill>
          <a:srgbClr val="351F54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White">
  <p:cSld name="Blank - Whit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 descr="unity-master-black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50" y="12147718"/>
            <a:ext cx="21099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Black">
  <p:cSld name="Blank - Black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1">
  <p:cSld name="Blank - Cya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Generative Art – Made with Unity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8" name="Google Shape;18;p5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Generative Art - Option 1 1">
  <p:cSld name="Blank - Cya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6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Generative Art – Made with Unity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2" name="Google Shape;22;p6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wU Art - Option 1">
  <p:cSld name="Blank - Cya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Zero Days by Scatter – Made with Unity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wU Art - Option 2">
  <p:cSld name="Blank - Cyan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8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Monument Valley 2 by ustwo Games – Made with Unity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wU Art - Option 2 1">
  <p:cSld name="Blank - Cyan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9" descr="unity-mast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703" y="12147642"/>
            <a:ext cx="2110500" cy="11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9"/>
          <p:cNvSpPr txBox="1"/>
          <p:nvPr/>
        </p:nvSpPr>
        <p:spPr>
          <a:xfrm rot="-5400000">
            <a:off x="21358850" y="10696050"/>
            <a:ext cx="54135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ADAM – Made with Unity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34" name="Google Shape;34;p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- Magenta">
  <p:cSld name="Blank - Magenta">
    <p:bg>
      <p:bgPr>
        <a:solidFill>
          <a:srgbClr val="ED1847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0" descr="unity-mast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2703" y="12147642"/>
            <a:ext cx="2110200" cy="11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223475" rIns="223475" bIns="223475" anchor="t" anchorCtr="0">
            <a:noAutofit/>
          </a:bodyPr>
          <a:lstStyle>
            <a:lvl1pPr lvl="0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3475" tIns="223475" rIns="223475" bIns="223475" anchor="t" anchorCtr="0">
            <a:noAutofit/>
          </a:bodyPr>
          <a:lstStyle>
            <a:lvl1pPr lvl="0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buNone/>
              <a:defRPr sz="120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microsoft.com/office/2007/relationships/hdphoto" Target="../media/hdphoto1.wdp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114" name="Google Shape;114;p27"/>
          <p:cNvSpPr txBox="1"/>
          <p:nvPr/>
        </p:nvSpPr>
        <p:spPr>
          <a:xfrm>
            <a:off x="1050051" y="1136579"/>
            <a:ext cx="16181100" cy="7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Welcome!</a:t>
            </a:r>
            <a:endParaRPr sz="1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endParaRPr sz="1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/>
        </p:nvSpPr>
        <p:spPr>
          <a:xfrm>
            <a:off x="1268711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PROCEDURAL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9"/>
          <p:cNvSpPr txBox="1"/>
          <p:nvPr/>
        </p:nvSpPr>
        <p:spPr>
          <a:xfrm>
            <a:off x="9464410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9"/>
          <p:cNvSpPr txBox="1"/>
          <p:nvPr/>
        </p:nvSpPr>
        <p:spPr>
          <a:xfrm>
            <a:off x="17655149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GENERATION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94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Why do we need/want PCG?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9755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More</a:t>
            </a: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hours of play</a:t>
            </a:r>
            <a:r>
              <a:rPr lang="en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lang="en" sz="99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Same/less</a:t>
            </a: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budget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5605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1" y="1270417"/>
            <a:ext cx="13647000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Evolving enemies through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1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  <a:endParaRPr sz="9900" b="1" i="0" u="none" strike="noStrike" cap="none" dirty="0">
              <a:solidFill>
                <a:srgbClr val="48BA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405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1519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We’d like to have </a:t>
            </a:r>
            <a:r>
              <a:rPr lang="en-US" sz="9900" u="sng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adaptive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enemies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3504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F54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Solution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Enter Gene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tic Algorithm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51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1" y="1273641"/>
            <a:ext cx="8186100" cy="54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a nutshell</a:t>
            </a:r>
            <a:endParaRPr sz="1300" dirty="0"/>
          </a:p>
          <a:p>
            <a:pPr marL="0" marR="0" lvl="0" indent="0" algn="l" rtl="0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60"/>
          <p:cNvSpPr txBox="1"/>
          <p:nvPr/>
        </p:nvSpPr>
        <p:spPr>
          <a:xfrm>
            <a:off x="14927653" y="2057409"/>
            <a:ext cx="81861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initial population (</a:t>
            </a: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 shuffle them if necessary)</a:t>
            </a:r>
            <a:endParaRPr sz="1300" dirty="0"/>
          </a:p>
        </p:txBody>
      </p:sp>
      <p:sp>
        <p:nvSpPr>
          <p:cNvPr id="366" name="Google Shape;366;p60"/>
          <p:cNvSpPr txBox="1"/>
          <p:nvPr/>
        </p:nvSpPr>
        <p:spPr>
          <a:xfrm>
            <a:off x="14927653" y="6076694"/>
            <a:ext cx="8186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Evaluate individuals and keep the </a:t>
            </a:r>
            <a:r>
              <a:rPr lang="en-US" sz="3500" u="sng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fittest</a:t>
            </a:r>
            <a:endParaRPr sz="1300" u="sng" dirty="0"/>
          </a:p>
        </p:txBody>
      </p:sp>
      <p:sp>
        <p:nvSpPr>
          <p:cNvPr id="367" name="Google Shape;367;p60"/>
          <p:cNvSpPr txBox="1"/>
          <p:nvPr/>
        </p:nvSpPr>
        <p:spPr>
          <a:xfrm>
            <a:off x="14927653" y="9324398"/>
            <a:ext cx="81861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Generate new offspring from survivors, and mutate them a little</a:t>
            </a:r>
            <a:endParaRPr sz="1300" dirty="0"/>
          </a:p>
        </p:txBody>
      </p:sp>
      <p:sp>
        <p:nvSpPr>
          <p:cNvPr id="368" name="Google Shape;368;p60"/>
          <p:cNvSpPr/>
          <p:nvPr/>
        </p:nvSpPr>
        <p:spPr>
          <a:xfrm>
            <a:off x="13368589" y="5863959"/>
            <a:ext cx="1074000" cy="10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58" y="48333"/>
                </a:moveTo>
                <a:lnTo>
                  <a:pt x="27480" y="56481"/>
                </a:lnTo>
                <a:lnTo>
                  <a:pt x="54778" y="84074"/>
                </a:lnTo>
                <a:lnTo>
                  <a:pt x="114137" y="24074"/>
                </a:lnTo>
                <a:lnTo>
                  <a:pt x="106076" y="15000"/>
                </a:lnTo>
                <a:lnTo>
                  <a:pt x="54778" y="66851"/>
                </a:lnTo>
                <a:lnTo>
                  <a:pt x="35358" y="48333"/>
                </a:lnTo>
                <a:close/>
                <a:moveTo>
                  <a:pt x="108458" y="59814"/>
                </a:moveTo>
                <a:cubicBezTo>
                  <a:pt x="108458" y="86481"/>
                  <a:pt x="86656" y="108333"/>
                  <a:pt x="60458" y="108333"/>
                </a:cubicBezTo>
                <a:cubicBezTo>
                  <a:pt x="34259" y="108333"/>
                  <a:pt x="12641" y="86481"/>
                  <a:pt x="12641" y="59814"/>
                </a:cubicBezTo>
                <a:cubicBezTo>
                  <a:pt x="12641" y="33333"/>
                  <a:pt x="34259" y="11481"/>
                  <a:pt x="60458" y="11481"/>
                </a:cubicBezTo>
                <a:cubicBezTo>
                  <a:pt x="65038" y="11481"/>
                  <a:pt x="69618" y="12592"/>
                  <a:pt x="73099" y="13703"/>
                </a:cubicBezTo>
                <a:lnTo>
                  <a:pt x="83358" y="3333"/>
                </a:lnTo>
                <a:cubicBezTo>
                  <a:pt x="75297" y="1111"/>
                  <a:pt x="68519" y="0"/>
                  <a:pt x="60458" y="0"/>
                </a:cubicBez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7480" y="119814"/>
                  <a:pt x="60458" y="119814"/>
                </a:cubicBezTo>
                <a:cubicBezTo>
                  <a:pt x="93618" y="119814"/>
                  <a:pt x="119816" y="93333"/>
                  <a:pt x="119816" y="59814"/>
                </a:cubicBezTo>
                <a:lnTo>
                  <a:pt x="108458" y="598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60"/>
          <p:cNvSpPr/>
          <p:nvPr/>
        </p:nvSpPr>
        <p:spPr>
          <a:xfrm>
            <a:off x="13368589" y="2058337"/>
            <a:ext cx="1052100" cy="105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871" y="86726"/>
                </a:moveTo>
                <a:lnTo>
                  <a:pt x="83291" y="59248"/>
                </a:lnTo>
                <a:lnTo>
                  <a:pt x="47871" y="33059"/>
                </a:lnTo>
                <a:lnTo>
                  <a:pt x="47871" y="86726"/>
                </a:lnTo>
                <a:close/>
                <a:moveTo>
                  <a:pt x="59248" y="0"/>
                </a:moveTo>
                <a:cubicBezTo>
                  <a:pt x="27477" y="0"/>
                  <a:pt x="0" y="26833"/>
                  <a:pt x="0" y="59248"/>
                </a:cubicBezTo>
                <a:cubicBezTo>
                  <a:pt x="0" y="91878"/>
                  <a:pt x="26833" y="119785"/>
                  <a:pt x="59248" y="119785"/>
                </a:cubicBezTo>
                <a:cubicBezTo>
                  <a:pt x="91878" y="119785"/>
                  <a:pt x="119785" y="91878"/>
                  <a:pt x="119785" y="59248"/>
                </a:cubicBezTo>
                <a:cubicBezTo>
                  <a:pt x="119785" y="26833"/>
                  <a:pt x="92522" y="0"/>
                  <a:pt x="59248" y="0"/>
                </a:cubicBezTo>
                <a:close/>
                <a:moveTo>
                  <a:pt x="59248" y="107334"/>
                </a:moveTo>
                <a:cubicBezTo>
                  <a:pt x="33059" y="107334"/>
                  <a:pt x="12665" y="85652"/>
                  <a:pt x="12665" y="59248"/>
                </a:cubicBezTo>
                <a:cubicBezTo>
                  <a:pt x="12665" y="33059"/>
                  <a:pt x="33059" y="11377"/>
                  <a:pt x="59248" y="11377"/>
                </a:cubicBezTo>
                <a:cubicBezTo>
                  <a:pt x="85652" y="11377"/>
                  <a:pt x="107334" y="33059"/>
                  <a:pt x="107334" y="59248"/>
                </a:cubicBezTo>
                <a:cubicBezTo>
                  <a:pt x="107334" y="85652"/>
                  <a:pt x="85652" y="107334"/>
                  <a:pt x="59248" y="1073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" name="Google Shape;819;p79">
            <a:extLst>
              <a:ext uri="{FF2B5EF4-FFF2-40B4-BE49-F238E27FC236}">
                <a16:creationId xmlns:a16="http://schemas.microsoft.com/office/drawing/2014/main" id="{0C94EB1A-E7C6-4D12-B6C8-86F45A1D1C90}"/>
              </a:ext>
            </a:extLst>
          </p:cNvPr>
          <p:cNvSpPr/>
          <p:nvPr/>
        </p:nvSpPr>
        <p:spPr>
          <a:xfrm>
            <a:off x="13346689" y="9229247"/>
            <a:ext cx="1052100" cy="13549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42" y="15490"/>
                </a:moveTo>
                <a:lnTo>
                  <a:pt x="60542" y="0"/>
                </a:lnTo>
                <a:lnTo>
                  <a:pt x="30135" y="21764"/>
                </a:lnTo>
                <a:lnTo>
                  <a:pt x="60542" y="43725"/>
                </a:lnTo>
                <a:lnTo>
                  <a:pt x="60542" y="27058"/>
                </a:lnTo>
                <a:cubicBezTo>
                  <a:pt x="84977" y="27058"/>
                  <a:pt x="105067" y="41568"/>
                  <a:pt x="105067" y="59411"/>
                </a:cubicBezTo>
                <a:cubicBezTo>
                  <a:pt x="105067" y="64509"/>
                  <a:pt x="102352" y="70784"/>
                  <a:pt x="99366" y="74901"/>
                </a:cubicBezTo>
                <a:lnTo>
                  <a:pt x="111040" y="83333"/>
                </a:lnTo>
                <a:cubicBezTo>
                  <a:pt x="116742" y="76078"/>
                  <a:pt x="119728" y="68627"/>
                  <a:pt x="119728" y="59411"/>
                </a:cubicBezTo>
                <a:cubicBezTo>
                  <a:pt x="119728" y="35294"/>
                  <a:pt x="93665" y="15490"/>
                  <a:pt x="60542" y="15490"/>
                </a:cubicBezTo>
                <a:close/>
                <a:moveTo>
                  <a:pt x="60542" y="92745"/>
                </a:moveTo>
                <a:cubicBezTo>
                  <a:pt x="34479" y="92745"/>
                  <a:pt x="14389" y="77058"/>
                  <a:pt x="14389" y="59411"/>
                </a:cubicBezTo>
                <a:cubicBezTo>
                  <a:pt x="14389" y="54117"/>
                  <a:pt x="17104" y="48823"/>
                  <a:pt x="20090" y="44705"/>
                </a:cubicBezTo>
                <a:lnTo>
                  <a:pt x="8416" y="36470"/>
                </a:lnTo>
                <a:cubicBezTo>
                  <a:pt x="2714" y="43725"/>
                  <a:pt x="0" y="50980"/>
                  <a:pt x="0" y="59411"/>
                </a:cubicBezTo>
                <a:cubicBezTo>
                  <a:pt x="0" y="83333"/>
                  <a:pt x="27420" y="103137"/>
                  <a:pt x="60542" y="103137"/>
                </a:cubicBezTo>
                <a:lnTo>
                  <a:pt x="60542" y="119803"/>
                </a:lnTo>
                <a:lnTo>
                  <a:pt x="89321" y="97843"/>
                </a:lnTo>
                <a:lnTo>
                  <a:pt x="60542" y="76078"/>
                </a:lnTo>
                <a:lnTo>
                  <a:pt x="60542" y="927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748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1" y="1273642"/>
            <a:ext cx="8186100" cy="17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a nutshell</a:t>
            </a:r>
            <a:endParaRPr sz="1300" dirty="0"/>
          </a:p>
          <a:p>
            <a:pPr marL="0" marR="0" lvl="0" indent="0" algn="l" rtl="0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4B2CD-9685-4EAF-9ACF-B80650F0B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890" y="3052603"/>
            <a:ext cx="2379667" cy="2149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BD38D-2C06-4F22-B889-D799422B1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4159" y="492750"/>
            <a:ext cx="2661130" cy="2149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9DCEA-C54E-4E5C-876E-51DEAE8C1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950" y="8172309"/>
            <a:ext cx="2635545" cy="2149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17AABF-E646-4846-A155-07F99E8FF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35624" y="5612456"/>
            <a:ext cx="2098198" cy="2149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6BD63A-6B46-4A43-B996-07BBC0171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20476" y="10732162"/>
            <a:ext cx="2328491" cy="23284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70050B5-D660-4C67-AD30-76EF278EB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205" y="3930957"/>
            <a:ext cx="1238893" cy="11189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EEDF03-922D-4376-987B-BE1C917C7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299" y="3906125"/>
            <a:ext cx="1385427" cy="111899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776706-17B6-4F25-A77D-F5D02E747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0451" y="3859497"/>
            <a:ext cx="1372107" cy="111899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1C3F632-3016-4DC4-8C4D-301BA9C9B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0175" y="3859498"/>
            <a:ext cx="1092356" cy="111899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C6C55EE-CBA1-437F-AB6F-4D065298B5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10478" y="3860531"/>
            <a:ext cx="1212250" cy="12122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14BB6F9-2759-433F-8C6F-05F45EF59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577" y="3859500"/>
            <a:ext cx="1385427" cy="111899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0F66980-C2E3-4DEF-AE63-59EA397E3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239" y="3906124"/>
            <a:ext cx="1092356" cy="11189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7D68181-FD04-40DC-8835-45FF8D7D5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0648" y="3859497"/>
            <a:ext cx="1372107" cy="11189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A21728B-B2C7-42A8-91C9-5B77E0787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760" y="3859498"/>
            <a:ext cx="1212250" cy="121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1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/>
        </p:nvSpPr>
        <p:spPr>
          <a:xfrm>
            <a:off x="1464653" y="3367329"/>
            <a:ext cx="8985632" cy="845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838200" lvl="0" indent="-91440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Initialize population of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μ</a:t>
            </a:r>
            <a:r>
              <a:rPr lang="da-DK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+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individuals</a:t>
            </a:r>
          </a:p>
          <a:p>
            <a:pPr marL="8382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Shuffle them (optional)</a:t>
            </a:r>
          </a:p>
          <a:p>
            <a:pPr marL="8382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Evaluate all individuals with the evaluation function</a:t>
            </a:r>
          </a:p>
          <a:p>
            <a:pPr marL="838200" marR="0" lvl="0" indent="-9144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Sort the population in order of ascending fitness</a:t>
            </a:r>
          </a:p>
          <a:p>
            <a:pPr marL="838200" lvl="0" indent="-91440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Remove the worst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individuals</a:t>
            </a:r>
            <a:endParaRPr sz="4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1268711" y="1273641"/>
            <a:ext cx="81846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Genetic Algorithm</a:t>
            </a: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13528237" y="3367329"/>
            <a:ext cx="8985632" cy="845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666750" lvl="0" indent="-74295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 startAt="6"/>
            </a:pPr>
            <a:r>
              <a:rPr lang="en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Replace the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removed individuals with copies of the remaining ones</a:t>
            </a:r>
          </a:p>
          <a:p>
            <a:pPr marL="666750" lvl="0" indent="-74295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 startAt="6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Mutate the </a:t>
            </a:r>
            <a:r>
              <a:rPr lang="el-GR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λ</a:t>
            </a:r>
            <a:r>
              <a:rPr lang="en-US" sz="4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offspring</a:t>
            </a:r>
          </a:p>
          <a:p>
            <a:pPr marL="666750" lvl="0" indent="-742950">
              <a:lnSpc>
                <a:spcPct val="130000"/>
              </a:lnSpc>
              <a:buClr>
                <a:schemeClr val="lt1"/>
              </a:buClr>
              <a:buSzPts val="4800"/>
              <a:buFont typeface="+mj-lt"/>
              <a:buAutoNum type="arabicPeriod" startAt="6"/>
            </a:pPr>
            <a:r>
              <a:rPr lang="en-US" sz="4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If the population contains an individual of sufficient quality, or max number generation is reached, stop. Otherwise, go back to 2</a:t>
            </a:r>
          </a:p>
        </p:txBody>
      </p:sp>
      <p:sp>
        <p:nvSpPr>
          <p:cNvPr id="227" name="Google Shape;227;p43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Editor explanation and run demo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 we implement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300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time is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95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0" y="1270417"/>
            <a:ext cx="14824729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Building Dungeons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using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9900" b="1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BSP</a:t>
            </a:r>
            <a:endParaRPr lang="en-US" sz="9900" b="1" i="0" u="none" strike="noStrike" cap="none" dirty="0">
              <a:solidFill>
                <a:srgbClr val="48BA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1605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1519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We’d like to have </a:t>
            </a:r>
            <a:r>
              <a:rPr lang="en-US" sz="9900" u="sng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rooms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connected by </a:t>
            </a:r>
            <a:r>
              <a:rPr lang="en-US" sz="9900" u="sng" dirty="0">
                <a:solidFill>
                  <a:srgbClr val="5C4471"/>
                </a:solidFill>
                <a:latin typeface="Roboto"/>
                <a:ea typeface="Roboto"/>
                <a:cs typeface="Roboto"/>
                <a:sym typeface="Roboto"/>
              </a:rPr>
              <a:t>hallways</a:t>
            </a:r>
            <a:endParaRPr sz="9900" b="0" i="0" u="none" strike="noStrike" cap="none" dirty="0">
              <a:solidFill>
                <a:srgbClr val="5C4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654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Solution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" name="Google Shape;274;p49">
            <a:extLst>
              <a:ext uri="{FF2B5EF4-FFF2-40B4-BE49-F238E27FC236}">
                <a16:creationId xmlns:a16="http://schemas.microsoft.com/office/drawing/2014/main" id="{C989F074-C6F5-4315-8509-A4082C5335DB}"/>
              </a:ext>
            </a:extLst>
          </p:cNvPr>
          <p:cNvSpPr txBox="1"/>
          <p:nvPr/>
        </p:nvSpPr>
        <p:spPr>
          <a:xfrm>
            <a:off x="1268711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275;p49">
            <a:extLst>
              <a:ext uri="{FF2B5EF4-FFF2-40B4-BE49-F238E27FC236}">
                <a16:creationId xmlns:a16="http://schemas.microsoft.com/office/drawing/2014/main" id="{F6D07097-45E3-415A-B4AC-514A5117460E}"/>
              </a:ext>
            </a:extLst>
          </p:cNvPr>
          <p:cNvSpPr txBox="1"/>
          <p:nvPr/>
        </p:nvSpPr>
        <p:spPr>
          <a:xfrm>
            <a:off x="9464410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76;p49">
            <a:extLst>
              <a:ext uri="{FF2B5EF4-FFF2-40B4-BE49-F238E27FC236}">
                <a16:creationId xmlns:a16="http://schemas.microsoft.com/office/drawing/2014/main" id="{B9EB9C52-8A66-42A4-A3C0-1622DACA944A}"/>
              </a:ext>
            </a:extLst>
          </p:cNvPr>
          <p:cNvSpPr txBox="1"/>
          <p:nvPr/>
        </p:nvSpPr>
        <p:spPr>
          <a:xfrm>
            <a:off x="17655149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3808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/>
          <p:nvPr/>
        </p:nvSpPr>
        <p:spPr>
          <a:xfrm>
            <a:off x="1268711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BINARY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9"/>
          <p:cNvSpPr txBox="1"/>
          <p:nvPr/>
        </p:nvSpPr>
        <p:spPr>
          <a:xfrm>
            <a:off x="9464410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SPACE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9"/>
          <p:cNvSpPr txBox="1"/>
          <p:nvPr/>
        </p:nvSpPr>
        <p:spPr>
          <a:xfrm>
            <a:off x="17655149" y="3795038"/>
            <a:ext cx="5451900" cy="61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99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PARTITIONING</a:t>
            </a:r>
            <a:endParaRPr sz="24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6430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8"/>
          <p:cNvSpPr txBox="1"/>
          <p:nvPr/>
        </p:nvSpPr>
        <p:spPr>
          <a:xfrm>
            <a:off x="3998858" y="5718641"/>
            <a:ext cx="27258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Start with the whole area and split it in 2</a:t>
            </a:r>
            <a:endParaRPr sz="3600" dirty="0"/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Synergistically reconceptualize multidisciplinary functionalities after empowered innovation.</a:t>
            </a: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12189300" y="5832941"/>
            <a:ext cx="27258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Keep splitting if necessary</a:t>
            </a:r>
            <a:endParaRPr sz="3600" dirty="0"/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Globally morph multidisciplinary services through strategic innovation. Scale go forward materials.</a:t>
            </a: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58"/>
          <p:cNvSpPr txBox="1"/>
          <p:nvPr/>
        </p:nvSpPr>
        <p:spPr>
          <a:xfrm>
            <a:off x="20381164" y="5718641"/>
            <a:ext cx="27258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 cells with hallways</a:t>
            </a:r>
            <a:endParaRPr sz="3600" dirty="0"/>
          </a:p>
          <a:p>
            <a:pPr marL="0" marR="0" lvl="0" indent="0" algn="l" rtl="0">
              <a:lnSpc>
                <a:spcPct val="13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9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Objectively customize client-centric process improvements. Assertively unleash bricks-and-clicks services. </a:t>
            </a:r>
            <a:endParaRPr sz="19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8"/>
          <p:cNvSpPr txBox="1"/>
          <p:nvPr/>
        </p:nvSpPr>
        <p:spPr>
          <a:xfrm>
            <a:off x="1268711" y="1273641"/>
            <a:ext cx="81861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FFFF"/>
              </a:buClr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Binary Space Partitioning</a:t>
            </a:r>
          </a:p>
          <a:p>
            <a:pPr lvl="0">
              <a:lnSpc>
                <a:spcPct val="90000"/>
              </a:lnSpc>
              <a:buClr>
                <a:srgbClr val="FFFFFF"/>
              </a:buClr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(the good parts)</a:t>
            </a:r>
            <a:endParaRPr lang="en-US" sz="1300" dirty="0"/>
          </a:p>
        </p:txBody>
      </p:sp>
      <p:sp>
        <p:nvSpPr>
          <p:cNvPr id="343" name="Google Shape;343;p58"/>
          <p:cNvSpPr txBox="1"/>
          <p:nvPr/>
        </p:nvSpPr>
        <p:spPr>
          <a:xfrm>
            <a:off x="12192376" y="1159341"/>
            <a:ext cx="10922700" cy="3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58"/>
          <p:cNvSpPr/>
          <p:nvPr/>
        </p:nvSpPr>
        <p:spPr>
          <a:xfrm>
            <a:off x="10686695" y="5803110"/>
            <a:ext cx="1074000" cy="10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58" y="48333"/>
                </a:moveTo>
                <a:lnTo>
                  <a:pt x="27480" y="56481"/>
                </a:lnTo>
                <a:lnTo>
                  <a:pt x="54778" y="84074"/>
                </a:lnTo>
                <a:lnTo>
                  <a:pt x="114137" y="24074"/>
                </a:lnTo>
                <a:lnTo>
                  <a:pt x="106076" y="15000"/>
                </a:lnTo>
                <a:lnTo>
                  <a:pt x="54778" y="66851"/>
                </a:lnTo>
                <a:lnTo>
                  <a:pt x="35358" y="48333"/>
                </a:lnTo>
                <a:close/>
                <a:moveTo>
                  <a:pt x="108458" y="59814"/>
                </a:moveTo>
                <a:cubicBezTo>
                  <a:pt x="108458" y="86481"/>
                  <a:pt x="86656" y="108333"/>
                  <a:pt x="60458" y="108333"/>
                </a:cubicBezTo>
                <a:cubicBezTo>
                  <a:pt x="34259" y="108333"/>
                  <a:pt x="12641" y="86481"/>
                  <a:pt x="12641" y="59814"/>
                </a:cubicBezTo>
                <a:cubicBezTo>
                  <a:pt x="12641" y="33333"/>
                  <a:pt x="34259" y="11481"/>
                  <a:pt x="60458" y="11481"/>
                </a:cubicBezTo>
                <a:cubicBezTo>
                  <a:pt x="65038" y="11481"/>
                  <a:pt x="69618" y="12592"/>
                  <a:pt x="73099" y="13703"/>
                </a:cubicBezTo>
                <a:lnTo>
                  <a:pt x="83358" y="3333"/>
                </a:lnTo>
                <a:cubicBezTo>
                  <a:pt x="75297" y="1111"/>
                  <a:pt x="68519" y="0"/>
                  <a:pt x="60458" y="0"/>
                </a:cubicBez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7480" y="119814"/>
                  <a:pt x="60458" y="119814"/>
                </a:cubicBezTo>
                <a:cubicBezTo>
                  <a:pt x="93618" y="119814"/>
                  <a:pt x="119816" y="93333"/>
                  <a:pt x="119816" y="59814"/>
                </a:cubicBezTo>
                <a:lnTo>
                  <a:pt x="108458" y="598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8"/>
          <p:cNvSpPr/>
          <p:nvPr/>
        </p:nvSpPr>
        <p:spPr>
          <a:xfrm>
            <a:off x="18556867" y="5803110"/>
            <a:ext cx="1283100" cy="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6152" y="45572"/>
                </a:moveTo>
                <a:cubicBezTo>
                  <a:pt x="93248" y="19923"/>
                  <a:pt x="77961" y="0"/>
                  <a:pt x="59923" y="0"/>
                </a:cubicBezTo>
                <a:cubicBezTo>
                  <a:pt x="45707" y="0"/>
                  <a:pt x="33324" y="12824"/>
                  <a:pt x="26598" y="29770"/>
                </a:cubicBezTo>
                <a:cubicBezTo>
                  <a:pt x="11464" y="32748"/>
                  <a:pt x="0" y="51297"/>
                  <a:pt x="0" y="75572"/>
                </a:cubicBezTo>
                <a:cubicBezTo>
                  <a:pt x="0" y="99847"/>
                  <a:pt x="13299" y="119770"/>
                  <a:pt x="29503" y="119770"/>
                </a:cubicBezTo>
                <a:lnTo>
                  <a:pt x="94165" y="119770"/>
                </a:lnTo>
                <a:cubicBezTo>
                  <a:pt x="108535" y="119770"/>
                  <a:pt x="119847" y="102595"/>
                  <a:pt x="119847" y="82671"/>
                </a:cubicBezTo>
                <a:cubicBezTo>
                  <a:pt x="119847" y="62748"/>
                  <a:pt x="109452" y="46946"/>
                  <a:pt x="96152" y="45572"/>
                </a:cubicBezTo>
                <a:close/>
                <a:moveTo>
                  <a:pt x="94165" y="103969"/>
                </a:moveTo>
                <a:lnTo>
                  <a:pt x="29503" y="103969"/>
                </a:lnTo>
                <a:cubicBezTo>
                  <a:pt x="18955" y="103969"/>
                  <a:pt x="9477" y="91832"/>
                  <a:pt x="9477" y="75572"/>
                </a:cubicBezTo>
                <a:cubicBezTo>
                  <a:pt x="9477" y="59083"/>
                  <a:pt x="18955" y="45572"/>
                  <a:pt x="29503" y="45572"/>
                </a:cubicBezTo>
                <a:lnTo>
                  <a:pt x="33324" y="45572"/>
                </a:lnTo>
                <a:cubicBezTo>
                  <a:pt x="37146" y="28396"/>
                  <a:pt x="47541" y="15572"/>
                  <a:pt x="59923" y="15572"/>
                </a:cubicBezTo>
                <a:cubicBezTo>
                  <a:pt x="74140" y="15572"/>
                  <a:pt x="87592" y="34122"/>
                  <a:pt x="87592" y="55648"/>
                </a:cubicBezTo>
                <a:lnTo>
                  <a:pt x="87592" y="59770"/>
                </a:lnTo>
                <a:lnTo>
                  <a:pt x="94165" y="59770"/>
                </a:lnTo>
                <a:cubicBezTo>
                  <a:pt x="102726" y="59770"/>
                  <a:pt x="109452" y="69847"/>
                  <a:pt x="109452" y="82671"/>
                </a:cubicBezTo>
                <a:cubicBezTo>
                  <a:pt x="109452" y="95496"/>
                  <a:pt x="102726" y="103969"/>
                  <a:pt x="94165" y="1039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58"/>
          <p:cNvSpPr/>
          <p:nvPr/>
        </p:nvSpPr>
        <p:spPr>
          <a:xfrm>
            <a:off x="2732451" y="5718641"/>
            <a:ext cx="1052100" cy="105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871" y="86726"/>
                </a:moveTo>
                <a:lnTo>
                  <a:pt x="83291" y="59248"/>
                </a:lnTo>
                <a:lnTo>
                  <a:pt x="47871" y="33059"/>
                </a:lnTo>
                <a:lnTo>
                  <a:pt x="47871" y="86726"/>
                </a:lnTo>
                <a:close/>
                <a:moveTo>
                  <a:pt x="59248" y="0"/>
                </a:moveTo>
                <a:cubicBezTo>
                  <a:pt x="27477" y="0"/>
                  <a:pt x="0" y="26833"/>
                  <a:pt x="0" y="59248"/>
                </a:cubicBezTo>
                <a:cubicBezTo>
                  <a:pt x="0" y="91878"/>
                  <a:pt x="26833" y="119785"/>
                  <a:pt x="59248" y="119785"/>
                </a:cubicBezTo>
                <a:cubicBezTo>
                  <a:pt x="91878" y="119785"/>
                  <a:pt x="119785" y="91878"/>
                  <a:pt x="119785" y="59248"/>
                </a:cubicBezTo>
                <a:cubicBezTo>
                  <a:pt x="119785" y="26833"/>
                  <a:pt x="92522" y="0"/>
                  <a:pt x="59248" y="0"/>
                </a:cubicBezTo>
                <a:close/>
                <a:moveTo>
                  <a:pt x="59248" y="107334"/>
                </a:moveTo>
                <a:cubicBezTo>
                  <a:pt x="33059" y="107334"/>
                  <a:pt x="12665" y="85652"/>
                  <a:pt x="12665" y="59248"/>
                </a:cubicBezTo>
                <a:cubicBezTo>
                  <a:pt x="12665" y="33059"/>
                  <a:pt x="33059" y="11377"/>
                  <a:pt x="59248" y="11377"/>
                </a:cubicBezTo>
                <a:cubicBezTo>
                  <a:pt x="85652" y="11377"/>
                  <a:pt x="107334" y="33059"/>
                  <a:pt x="107334" y="59248"/>
                </a:cubicBezTo>
                <a:cubicBezTo>
                  <a:pt x="107334" y="85652"/>
                  <a:pt x="85652" y="107334"/>
                  <a:pt x="59248" y="1073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5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6468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Editor explanation and run demo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 we implement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5450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0" y="1270417"/>
            <a:ext cx="14824729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Assembling new levels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lang="en-US" sz="9900" b="1" i="0" u="none" strike="noStrike" cap="none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n-grams</a:t>
            </a: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9642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1519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endParaRPr sz="3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We’d like to </a:t>
            </a:r>
            <a:r>
              <a:rPr lang="en-US" sz="9900" u="sng" dirty="0">
                <a:solidFill>
                  <a:srgbClr val="48BABD"/>
                </a:solidFill>
                <a:latin typeface="Roboto"/>
                <a:ea typeface="Roboto"/>
                <a:cs typeface="Roboto"/>
                <a:sym typeface="Roboto"/>
              </a:rPr>
              <a:t>imitate</a:t>
            </a:r>
            <a:r>
              <a:rPr lang="en-US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a level designer’s </a:t>
            </a:r>
            <a:r>
              <a:rPr lang="en-US" sz="9900" u="sng" dirty="0">
                <a:solidFill>
                  <a:srgbClr val="5C4471"/>
                </a:solidFill>
                <a:latin typeface="Roboto"/>
                <a:ea typeface="Roboto"/>
                <a:cs typeface="Roboto"/>
                <a:sym typeface="Roboto"/>
              </a:rPr>
              <a:t>style</a:t>
            </a:r>
            <a:endParaRPr sz="9900" b="0" i="0" u="none" strike="noStrike" cap="none" dirty="0">
              <a:solidFill>
                <a:srgbClr val="5C44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82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0"/>
          <p:cNvSpPr txBox="1"/>
          <p:nvPr/>
        </p:nvSpPr>
        <p:spPr>
          <a:xfrm>
            <a:off x="1268710" y="1045040"/>
            <a:ext cx="10923289" cy="725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N-gram for level generation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51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(or how to create a quattro </a:t>
            </a:r>
            <a:r>
              <a:rPr lang="en-US" sz="51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stagioni</a:t>
            </a:r>
            <a:r>
              <a:rPr lang="en-US" sz="51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300" i="1" dirty="0"/>
          </a:p>
          <a:p>
            <a:pPr marL="0" marR="0" lvl="0" indent="0" algn="l" rtl="0">
              <a:lnSpc>
                <a:spcPct val="130000"/>
              </a:lnSpc>
              <a:spcBef>
                <a:spcPts val="29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60"/>
          <p:cNvSpPr txBox="1"/>
          <p:nvPr/>
        </p:nvSpPr>
        <p:spPr>
          <a:xfrm>
            <a:off x="14927653" y="1273641"/>
            <a:ext cx="81861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Serialize your levels into slices</a:t>
            </a:r>
            <a:endParaRPr sz="1300" dirty="0"/>
          </a:p>
        </p:txBody>
      </p:sp>
      <p:sp>
        <p:nvSpPr>
          <p:cNvPr id="366" name="Google Shape;366;p60"/>
          <p:cNvSpPr txBox="1"/>
          <p:nvPr/>
        </p:nvSpPr>
        <p:spPr>
          <a:xfrm>
            <a:off x="14927653" y="4042157"/>
            <a:ext cx="8186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Transform those slices into an abstract version of letter, syllable, or word</a:t>
            </a:r>
            <a:endParaRPr sz="1300" u="sng" dirty="0"/>
          </a:p>
        </p:txBody>
      </p:sp>
      <p:sp>
        <p:nvSpPr>
          <p:cNvPr id="367" name="Google Shape;367;p60"/>
          <p:cNvSpPr txBox="1"/>
          <p:nvPr/>
        </p:nvSpPr>
        <p:spPr>
          <a:xfrm>
            <a:off x="14927653" y="6809799"/>
            <a:ext cx="81861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 the system using a trigram</a:t>
            </a:r>
            <a:endParaRPr sz="1300" dirty="0"/>
          </a:p>
        </p:txBody>
      </p:sp>
      <p:sp>
        <p:nvSpPr>
          <p:cNvPr id="368" name="Google Shape;368;p60"/>
          <p:cNvSpPr/>
          <p:nvPr/>
        </p:nvSpPr>
        <p:spPr>
          <a:xfrm>
            <a:off x="13368589" y="4090678"/>
            <a:ext cx="1074000" cy="10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5358" y="48333"/>
                </a:moveTo>
                <a:lnTo>
                  <a:pt x="27480" y="56481"/>
                </a:lnTo>
                <a:lnTo>
                  <a:pt x="54778" y="84074"/>
                </a:lnTo>
                <a:lnTo>
                  <a:pt x="114137" y="24074"/>
                </a:lnTo>
                <a:lnTo>
                  <a:pt x="106076" y="15000"/>
                </a:lnTo>
                <a:lnTo>
                  <a:pt x="54778" y="66851"/>
                </a:lnTo>
                <a:lnTo>
                  <a:pt x="35358" y="48333"/>
                </a:lnTo>
                <a:close/>
                <a:moveTo>
                  <a:pt x="108458" y="59814"/>
                </a:moveTo>
                <a:cubicBezTo>
                  <a:pt x="108458" y="86481"/>
                  <a:pt x="86656" y="108333"/>
                  <a:pt x="60458" y="108333"/>
                </a:cubicBezTo>
                <a:cubicBezTo>
                  <a:pt x="34259" y="108333"/>
                  <a:pt x="12641" y="86481"/>
                  <a:pt x="12641" y="59814"/>
                </a:cubicBezTo>
                <a:cubicBezTo>
                  <a:pt x="12641" y="33333"/>
                  <a:pt x="34259" y="11481"/>
                  <a:pt x="60458" y="11481"/>
                </a:cubicBezTo>
                <a:cubicBezTo>
                  <a:pt x="65038" y="11481"/>
                  <a:pt x="69618" y="12592"/>
                  <a:pt x="73099" y="13703"/>
                </a:cubicBezTo>
                <a:lnTo>
                  <a:pt x="83358" y="3333"/>
                </a:lnTo>
                <a:cubicBezTo>
                  <a:pt x="75297" y="1111"/>
                  <a:pt x="68519" y="0"/>
                  <a:pt x="60458" y="0"/>
                </a:cubicBezTo>
                <a:cubicBezTo>
                  <a:pt x="27480" y="0"/>
                  <a:pt x="0" y="26481"/>
                  <a:pt x="0" y="59814"/>
                </a:cubicBezTo>
                <a:cubicBezTo>
                  <a:pt x="0" y="93333"/>
                  <a:pt x="27480" y="119814"/>
                  <a:pt x="60458" y="119814"/>
                </a:cubicBezTo>
                <a:cubicBezTo>
                  <a:pt x="93618" y="119814"/>
                  <a:pt x="119816" y="93333"/>
                  <a:pt x="119816" y="59814"/>
                </a:cubicBezTo>
                <a:lnTo>
                  <a:pt x="108458" y="5981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60"/>
          <p:cNvSpPr/>
          <p:nvPr/>
        </p:nvSpPr>
        <p:spPr>
          <a:xfrm>
            <a:off x="13368589" y="1535825"/>
            <a:ext cx="1052100" cy="105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7871" y="86726"/>
                </a:moveTo>
                <a:lnTo>
                  <a:pt x="83291" y="59248"/>
                </a:lnTo>
                <a:lnTo>
                  <a:pt x="47871" y="33059"/>
                </a:lnTo>
                <a:lnTo>
                  <a:pt x="47871" y="86726"/>
                </a:lnTo>
                <a:close/>
                <a:moveTo>
                  <a:pt x="59248" y="0"/>
                </a:moveTo>
                <a:cubicBezTo>
                  <a:pt x="27477" y="0"/>
                  <a:pt x="0" y="26833"/>
                  <a:pt x="0" y="59248"/>
                </a:cubicBezTo>
                <a:cubicBezTo>
                  <a:pt x="0" y="91878"/>
                  <a:pt x="26833" y="119785"/>
                  <a:pt x="59248" y="119785"/>
                </a:cubicBezTo>
                <a:cubicBezTo>
                  <a:pt x="91878" y="119785"/>
                  <a:pt x="119785" y="91878"/>
                  <a:pt x="119785" y="59248"/>
                </a:cubicBezTo>
                <a:cubicBezTo>
                  <a:pt x="119785" y="26833"/>
                  <a:pt x="92522" y="0"/>
                  <a:pt x="59248" y="0"/>
                </a:cubicBezTo>
                <a:close/>
                <a:moveTo>
                  <a:pt x="59248" y="107334"/>
                </a:moveTo>
                <a:cubicBezTo>
                  <a:pt x="33059" y="107334"/>
                  <a:pt x="12665" y="85652"/>
                  <a:pt x="12665" y="59248"/>
                </a:cubicBezTo>
                <a:cubicBezTo>
                  <a:pt x="12665" y="33059"/>
                  <a:pt x="33059" y="11377"/>
                  <a:pt x="59248" y="11377"/>
                </a:cubicBezTo>
                <a:cubicBezTo>
                  <a:pt x="85652" y="11377"/>
                  <a:pt x="107334" y="33059"/>
                  <a:pt x="107334" y="59248"/>
                </a:cubicBezTo>
                <a:cubicBezTo>
                  <a:pt x="107334" y="85652"/>
                  <a:pt x="85652" y="107334"/>
                  <a:pt x="59248" y="1073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60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1" name="Google Shape;819;p79">
            <a:extLst>
              <a:ext uri="{FF2B5EF4-FFF2-40B4-BE49-F238E27FC236}">
                <a16:creationId xmlns:a16="http://schemas.microsoft.com/office/drawing/2014/main" id="{0C94EB1A-E7C6-4D12-B6C8-86F45A1D1C90}"/>
              </a:ext>
            </a:extLst>
          </p:cNvPr>
          <p:cNvSpPr/>
          <p:nvPr/>
        </p:nvSpPr>
        <p:spPr>
          <a:xfrm>
            <a:off x="13346689" y="6714648"/>
            <a:ext cx="1052100" cy="13549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42" y="15490"/>
                </a:moveTo>
                <a:lnTo>
                  <a:pt x="60542" y="0"/>
                </a:lnTo>
                <a:lnTo>
                  <a:pt x="30135" y="21764"/>
                </a:lnTo>
                <a:lnTo>
                  <a:pt x="60542" y="43725"/>
                </a:lnTo>
                <a:lnTo>
                  <a:pt x="60542" y="27058"/>
                </a:lnTo>
                <a:cubicBezTo>
                  <a:pt x="84977" y="27058"/>
                  <a:pt x="105067" y="41568"/>
                  <a:pt x="105067" y="59411"/>
                </a:cubicBezTo>
                <a:cubicBezTo>
                  <a:pt x="105067" y="64509"/>
                  <a:pt x="102352" y="70784"/>
                  <a:pt x="99366" y="74901"/>
                </a:cubicBezTo>
                <a:lnTo>
                  <a:pt x="111040" y="83333"/>
                </a:lnTo>
                <a:cubicBezTo>
                  <a:pt x="116742" y="76078"/>
                  <a:pt x="119728" y="68627"/>
                  <a:pt x="119728" y="59411"/>
                </a:cubicBezTo>
                <a:cubicBezTo>
                  <a:pt x="119728" y="35294"/>
                  <a:pt x="93665" y="15490"/>
                  <a:pt x="60542" y="15490"/>
                </a:cubicBezTo>
                <a:close/>
                <a:moveTo>
                  <a:pt x="60542" y="92745"/>
                </a:moveTo>
                <a:cubicBezTo>
                  <a:pt x="34479" y="92745"/>
                  <a:pt x="14389" y="77058"/>
                  <a:pt x="14389" y="59411"/>
                </a:cubicBezTo>
                <a:cubicBezTo>
                  <a:pt x="14389" y="54117"/>
                  <a:pt x="17104" y="48823"/>
                  <a:pt x="20090" y="44705"/>
                </a:cubicBezTo>
                <a:lnTo>
                  <a:pt x="8416" y="36470"/>
                </a:lnTo>
                <a:cubicBezTo>
                  <a:pt x="2714" y="43725"/>
                  <a:pt x="0" y="50980"/>
                  <a:pt x="0" y="59411"/>
                </a:cubicBezTo>
                <a:cubicBezTo>
                  <a:pt x="0" y="83333"/>
                  <a:pt x="27420" y="103137"/>
                  <a:pt x="60542" y="103137"/>
                </a:cubicBezTo>
                <a:lnTo>
                  <a:pt x="60542" y="119803"/>
                </a:lnTo>
                <a:lnTo>
                  <a:pt x="89321" y="97843"/>
                </a:lnTo>
                <a:lnTo>
                  <a:pt x="60542" y="76078"/>
                </a:lnTo>
                <a:lnTo>
                  <a:pt x="60542" y="927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367;p60">
            <a:extLst>
              <a:ext uri="{FF2B5EF4-FFF2-40B4-BE49-F238E27FC236}">
                <a16:creationId xmlns:a16="http://schemas.microsoft.com/office/drawing/2014/main" id="{8D8A1003-2A19-490C-8D11-4B7D0E85F0AE}"/>
              </a:ext>
            </a:extLst>
          </p:cNvPr>
          <p:cNvSpPr txBox="1"/>
          <p:nvPr/>
        </p:nvSpPr>
        <p:spPr>
          <a:xfrm>
            <a:off x="14920033" y="9911139"/>
            <a:ext cx="8186100" cy="27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-US" sz="3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Enjoy your freshly baked level</a:t>
            </a:r>
            <a:endParaRPr sz="1300" dirty="0"/>
          </a:p>
          <a:p>
            <a:pPr marL="0" marR="0" lvl="0" indent="0" algn="l" rtl="0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819;p79">
            <a:extLst>
              <a:ext uri="{FF2B5EF4-FFF2-40B4-BE49-F238E27FC236}">
                <a16:creationId xmlns:a16="http://schemas.microsoft.com/office/drawing/2014/main" id="{20520BE8-A3E4-4622-9146-C68FE662B8DE}"/>
              </a:ext>
            </a:extLst>
          </p:cNvPr>
          <p:cNvSpPr/>
          <p:nvPr/>
        </p:nvSpPr>
        <p:spPr>
          <a:xfrm>
            <a:off x="13339069" y="9701688"/>
            <a:ext cx="1052100" cy="135493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542" y="15490"/>
                </a:moveTo>
                <a:lnTo>
                  <a:pt x="60542" y="0"/>
                </a:lnTo>
                <a:lnTo>
                  <a:pt x="30135" y="21764"/>
                </a:lnTo>
                <a:lnTo>
                  <a:pt x="60542" y="43725"/>
                </a:lnTo>
                <a:lnTo>
                  <a:pt x="60542" y="27058"/>
                </a:lnTo>
                <a:cubicBezTo>
                  <a:pt x="84977" y="27058"/>
                  <a:pt x="105067" y="41568"/>
                  <a:pt x="105067" y="59411"/>
                </a:cubicBezTo>
                <a:cubicBezTo>
                  <a:pt x="105067" y="64509"/>
                  <a:pt x="102352" y="70784"/>
                  <a:pt x="99366" y="74901"/>
                </a:cubicBezTo>
                <a:lnTo>
                  <a:pt x="111040" y="83333"/>
                </a:lnTo>
                <a:cubicBezTo>
                  <a:pt x="116742" y="76078"/>
                  <a:pt x="119728" y="68627"/>
                  <a:pt x="119728" y="59411"/>
                </a:cubicBezTo>
                <a:cubicBezTo>
                  <a:pt x="119728" y="35294"/>
                  <a:pt x="93665" y="15490"/>
                  <a:pt x="60542" y="15490"/>
                </a:cubicBezTo>
                <a:close/>
                <a:moveTo>
                  <a:pt x="60542" y="92745"/>
                </a:moveTo>
                <a:cubicBezTo>
                  <a:pt x="34479" y="92745"/>
                  <a:pt x="14389" y="77058"/>
                  <a:pt x="14389" y="59411"/>
                </a:cubicBezTo>
                <a:cubicBezTo>
                  <a:pt x="14389" y="54117"/>
                  <a:pt x="17104" y="48823"/>
                  <a:pt x="20090" y="44705"/>
                </a:cubicBezTo>
                <a:lnTo>
                  <a:pt x="8416" y="36470"/>
                </a:lnTo>
                <a:cubicBezTo>
                  <a:pt x="2714" y="43725"/>
                  <a:pt x="0" y="50980"/>
                  <a:pt x="0" y="59411"/>
                </a:cubicBezTo>
                <a:cubicBezTo>
                  <a:pt x="0" y="83333"/>
                  <a:pt x="27420" y="103137"/>
                  <a:pt x="60542" y="103137"/>
                </a:cubicBezTo>
                <a:lnTo>
                  <a:pt x="60542" y="119803"/>
                </a:lnTo>
                <a:lnTo>
                  <a:pt x="89321" y="97843"/>
                </a:lnTo>
                <a:lnTo>
                  <a:pt x="60542" y="76078"/>
                </a:lnTo>
                <a:lnTo>
                  <a:pt x="60542" y="927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786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Editor explanation and run demo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99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do we implement it?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9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/>
        </p:nvSpPr>
        <p:spPr>
          <a:xfrm>
            <a:off x="2171700" y="2307897"/>
            <a:ext cx="20037548" cy="87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49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12:30</a:t>
            </a:r>
            <a:endParaRPr sz="1300" dirty="0"/>
          </a:p>
          <a:p>
            <a:pPr marL="0" marR="0" lvl="0" indent="0" algn="ctr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 IT?</a:t>
            </a:r>
            <a:endParaRPr sz="21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51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830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/>
        </p:nvSpPr>
        <p:spPr>
          <a:xfrm>
            <a:off x="1268711" y="1273641"/>
            <a:ext cx="81846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1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Where do we start?</a:t>
            </a: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51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3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284645-5BFC-4A09-B5C5-55ECBB6C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970" y="2867841"/>
            <a:ext cx="5652949" cy="8496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89E60-5C8A-42B8-8632-6B4FD2593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1476" y="2867841"/>
            <a:ext cx="6889014" cy="84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927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 txBox="1"/>
          <p:nvPr/>
        </p:nvSpPr>
        <p:spPr>
          <a:xfrm>
            <a:off x="1268709" y="1138564"/>
            <a:ext cx="13647000" cy="491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12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endParaRPr lang="en" sz="1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r>
              <a:rPr lang="en" sz="12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¡Gracias! </a:t>
            </a:r>
          </a:p>
        </p:txBody>
      </p:sp>
      <p:sp>
        <p:nvSpPr>
          <p:cNvPr id="520" name="Google Shape;520;p6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" name="Google Shape;73;p21">
            <a:extLst>
              <a:ext uri="{FF2B5EF4-FFF2-40B4-BE49-F238E27FC236}">
                <a16:creationId xmlns:a16="http://schemas.microsoft.com/office/drawing/2014/main" id="{B21F7264-334E-4214-9E57-091974449EE4}"/>
              </a:ext>
            </a:extLst>
          </p:cNvPr>
          <p:cNvSpPr txBox="1"/>
          <p:nvPr/>
        </p:nvSpPr>
        <p:spPr>
          <a:xfrm>
            <a:off x="1268709" y="8543891"/>
            <a:ext cx="14991300" cy="3918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Code and slides at:</a:t>
            </a:r>
            <a:endParaRPr lang="en-US" sz="6000" i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github.com/</a:t>
            </a:r>
            <a:r>
              <a:rPr lang="en-US" sz="6000" b="1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pctroll</a:t>
            </a:r>
            <a:r>
              <a:rPr lang="en-US" sz="60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/unitela2018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6000" b="1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@</a:t>
            </a:r>
            <a:r>
              <a:rPr lang="en-US" sz="6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pctroll</a:t>
            </a:r>
            <a:r>
              <a:rPr lang="en-US" sz="6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 - jorge@reefaktor.com</a:t>
            </a:r>
            <a:endParaRPr sz="6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1268711" y="1266249"/>
            <a:ext cx="13647000" cy="30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NO!</a:t>
            </a:r>
            <a:endParaRPr sz="35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32"/>
          <p:cNvSpPr txBox="1"/>
          <p:nvPr/>
        </p:nvSpPr>
        <p:spPr>
          <a:xfrm>
            <a:off x="1268711" y="5718641"/>
            <a:ext cx="191070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IT’S LUNCH TIME!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32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1336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4" name="Google Shape;114;p27"/>
          <p:cNvSpPr txBox="1"/>
          <p:nvPr/>
        </p:nvSpPr>
        <p:spPr>
          <a:xfrm>
            <a:off x="1050051" y="1136579"/>
            <a:ext cx="16181100" cy="70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three-course</a:t>
            </a:r>
            <a:br>
              <a:rPr lang="en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meal in PCG</a:t>
            </a:r>
            <a:endParaRPr sz="1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8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Jorge Palacios</a:t>
            </a:r>
            <a:endParaRPr sz="36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 Programmer, </a:t>
            </a:r>
            <a:r>
              <a:rPr lang="en-US" sz="36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Freelancer</a:t>
            </a:r>
            <a:endParaRPr sz="36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i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3600" i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pctroll</a:t>
            </a:r>
            <a:endParaRPr sz="3600" i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</a:pPr>
            <a:endParaRPr sz="12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18263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/>
        </p:nvSpPr>
        <p:spPr>
          <a:xfrm>
            <a:off x="1268711" y="5718641"/>
            <a:ext cx="8184600" cy="6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B.Sc. Computer Science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Ms. Computer Science candidate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Author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Drummer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Rocket League lover</a:t>
            </a: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sz="3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Love teaching/sharing</a:t>
            </a:r>
            <a:endParaRPr lang="en-US" sz="4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4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383754" y="1242000"/>
            <a:ext cx="8540243" cy="1054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6"/>
          <p:cNvSpPr txBox="1"/>
          <p:nvPr/>
        </p:nvSpPr>
        <p:spPr>
          <a:xfrm>
            <a:off x="1268711" y="1273641"/>
            <a:ext cx="8184600" cy="15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6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me</a:t>
            </a:r>
            <a:endParaRPr sz="96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46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950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/>
        </p:nvSpPr>
        <p:spPr>
          <a:xfrm>
            <a:off x="1268711" y="1270417"/>
            <a:ext cx="13647000" cy="167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sz="99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8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AFF2F7-0436-4752-B708-F141ABA34B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76" y="4879756"/>
            <a:ext cx="3661768" cy="2369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AF92D-5F18-45E8-BB3F-D2C7FFB732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420" y="8658374"/>
            <a:ext cx="3696308" cy="1420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CDBF9-6B98-4918-AD2B-C232D3695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776" y="7107420"/>
            <a:ext cx="4218460" cy="1223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8E843-6E82-44A1-96C2-46C459BA80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04" y="4300654"/>
            <a:ext cx="3661768" cy="523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B5A3D-A985-4763-8AE5-ED8D11BF50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54" y="6431694"/>
            <a:ext cx="2696992" cy="1099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F96F67-EC6E-472B-8C9F-93D52CAADC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54" y="4213342"/>
            <a:ext cx="2696992" cy="932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C24514-ABD9-4728-9E89-E5D9C2C257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454" y="8980174"/>
            <a:ext cx="2696992" cy="1657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4132F8-2D2E-4F9D-B9CF-0CDB36A3DF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782" y="8703394"/>
            <a:ext cx="3072384" cy="155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3C7937-B950-43AD-97D9-56BB823865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050" y="6823651"/>
            <a:ext cx="3807984" cy="1331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E42237-2A9A-4216-87E5-FD883BFDDF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27107" y="4142549"/>
            <a:ext cx="2175004" cy="2175008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2913BA9-F271-4B73-94CB-A143277158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35668" y="6727652"/>
            <a:ext cx="1699416" cy="1699416"/>
          </a:xfrm>
          <a:prstGeom prst="rect">
            <a:avLst/>
          </a:prstGeom>
        </p:spPr>
      </p:pic>
      <p:pic>
        <p:nvPicPr>
          <p:cNvPr id="15" name="Picture 1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C4EEC92-DF16-4EC3-9C42-E3EA08C406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127872" y="8863909"/>
            <a:ext cx="3301068" cy="1221058"/>
          </a:xfrm>
          <a:prstGeom prst="rect">
            <a:avLst/>
          </a:prstGeom>
        </p:spPr>
      </p:pic>
      <p:pic>
        <p:nvPicPr>
          <p:cNvPr id="16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C4A70FFC-7220-4AC1-A164-6A50317886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9918" y="10774276"/>
            <a:ext cx="6667500" cy="647700"/>
          </a:xfrm>
          <a:prstGeom prst="rect">
            <a:avLst/>
          </a:prstGeom>
        </p:spPr>
      </p:pic>
      <p:pic>
        <p:nvPicPr>
          <p:cNvPr id="17" name="Picture 16" descr="A close up of a sign&#10;&#10;Description generated with high confidence">
            <a:extLst>
              <a:ext uri="{FF2B5EF4-FFF2-40B4-BE49-F238E27FC236}">
                <a16:creationId xmlns:a16="http://schemas.microsoft.com/office/drawing/2014/main" id="{5889633E-B0B0-4A77-8C40-B9140B31BD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35700" y="3635709"/>
            <a:ext cx="1699384" cy="2445768"/>
          </a:xfrm>
          <a:prstGeom prst="rect">
            <a:avLst/>
          </a:prstGeom>
        </p:spPr>
      </p:pic>
      <p:pic>
        <p:nvPicPr>
          <p:cNvPr id="18" name="Picture 1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93BAA1D-1008-4353-A955-14C96B15EE5C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4800"/>
                    </a14:imgEffect>
                    <a14:imgEffect>
                      <a14:saturation sat="400000"/>
                    </a14:imgEffect>
                    <a14:imgEffect>
                      <a14:brightnessContrast bright="-61000" contras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47660" y="4097736"/>
            <a:ext cx="3248396" cy="156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5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1" y="1270417"/>
            <a:ext cx="13647000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268711" y="1270417"/>
            <a:ext cx="13647000" cy="61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99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9900" b="0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9"/>
          <p:cNvSpPr txBox="1">
            <a:spLocks noGrp="1"/>
          </p:cNvSpPr>
          <p:nvPr>
            <p:ph type="sldNum" idx="12"/>
          </p:nvPr>
        </p:nvSpPr>
        <p:spPr>
          <a:xfrm>
            <a:off x="11460451" y="12666269"/>
            <a:ext cx="1463100" cy="1050000"/>
          </a:xfrm>
          <a:prstGeom prst="rect">
            <a:avLst/>
          </a:prstGeom>
        </p:spPr>
        <p:txBody>
          <a:bodyPr spcFirstLastPara="1" wrap="square" lIns="223475" tIns="223475" rIns="223475" bIns="223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785068"/>
      </p:ext>
    </p:extLst>
  </p:cSld>
  <p:clrMapOvr>
    <a:masterClrMapping/>
  </p:clrMapOvr>
</p:sld>
</file>

<file path=ppt/theme/theme1.xml><?xml version="1.0" encoding="utf-8"?>
<a:theme xmlns:a="http://schemas.openxmlformats.org/drawingml/2006/main" name="Unity Presentation - v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ity Presentation - v4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3241</TotalTime>
  <Words>454</Words>
  <Application>Microsoft Office PowerPoint</Application>
  <PresentationFormat>Custom</PresentationFormat>
  <Paragraphs>139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Roboto</vt:lpstr>
      <vt:lpstr>Calibri</vt:lpstr>
      <vt:lpstr>Arial</vt:lpstr>
      <vt:lpstr>Unity Presentation - v4</vt:lpstr>
      <vt:lpstr>Unity Presentation - v4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Jorge Palacios</cp:lastModifiedBy>
  <cp:revision>34</cp:revision>
  <dcterms:modified xsi:type="dcterms:W3CDTF">2018-10-23T17:38:35Z</dcterms:modified>
</cp:coreProperties>
</file>